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media1.mp4" ContentType="video/unknown"/>
  <Override PartName="/ppt/media/media2.mp4" ContentType="video/unknown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1pPr>
    <a:lvl2pPr marL="0" marR="0" indent="3429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2pPr>
    <a:lvl3pPr marL="0" marR="0" indent="6858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3pPr>
    <a:lvl4pPr marL="0" marR="0" indent="10287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4pPr>
    <a:lvl5pPr marL="0" marR="0" indent="13716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5pPr>
    <a:lvl6pPr marL="0" marR="0" indent="17145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6pPr>
    <a:lvl7pPr marL="0" marR="0" indent="20574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7pPr>
    <a:lvl8pPr marL="0" marR="0" indent="24003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8pPr>
    <a:lvl9pPr marL="0" marR="0" indent="2743200" algn="l" defTabSz="584200" rtl="0" fontAlgn="auto" latinLnBrk="0" hangingPunct="0">
      <a:lnSpc>
        <a:spcPct val="100000"/>
      </a:lnSpc>
      <a:spcBef>
        <a:spcPts val="1400"/>
      </a:spcBef>
      <a:spcAft>
        <a:spcPts val="0"/>
      </a:spcAft>
      <a:buClrTx/>
      <a:buSzTx/>
      <a:buFontTx/>
      <a:buNone/>
      <a:tabLst/>
      <a:defRPr b="0" baseline="0" cap="none" i="1" spc="28" strike="noStrike" sz="2800" u="none" kumimoji="0" normalizeH="0">
        <a:ln>
          <a:noFill/>
        </a:ln>
        <a:solidFill>
          <a:srgbClr val="5C5C5C"/>
        </a:solidFill>
        <a:effectLst/>
        <a:uFillTx/>
        <a:latin typeface="Iowan Old Style"/>
        <a:ea typeface="Iowan Old Style"/>
        <a:cs typeface="Iowan Old Style"/>
        <a:sym typeface="Iowan Old Styl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36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solidFill>
                <a:srgbClr val="EBEBE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-522454"/>
              <a:satOff val="1153"/>
              <a:lumOff val="13444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owan Old Style"/>
          <a:ea typeface="Iowan Old Style"/>
          <a:cs typeface="Iowan Old Styl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chemeClr val="accent2">
          <a:satOff val="-3676"/>
          <a:lumOff val="-12171"/>
        </a:schemeClr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508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808251"/>
              </a:solidFill>
              <a:prstDash val="solid"/>
              <a:miter lim="400000"/>
            </a:ln>
          </a:left>
          <a:right>
            <a:ln w="12700" cap="flat">
              <a:solidFill>
                <a:srgbClr val="808251"/>
              </a:solidFill>
              <a:prstDash val="solid"/>
              <a:miter lim="400000"/>
            </a:ln>
          </a:right>
          <a:top>
            <a:ln w="12700" cap="flat">
              <a:solidFill>
                <a:srgbClr val="808251"/>
              </a:solidFill>
              <a:prstDash val="solid"/>
              <a:miter lim="400000"/>
            </a:ln>
          </a:top>
          <a:bottom>
            <a:ln w="12700" cap="flat">
              <a:solidFill>
                <a:srgbClr val="808251"/>
              </a:solidFill>
              <a:prstDash val="solid"/>
              <a:miter lim="400000"/>
            </a:ln>
          </a:bottom>
          <a:insideH>
            <a:ln w="12700" cap="flat">
              <a:solidFill>
                <a:srgbClr val="808251"/>
              </a:solidFill>
              <a:prstDash val="solid"/>
              <a:miter lim="400000"/>
            </a:ln>
          </a:insideH>
          <a:insideV>
            <a:ln w="12700" cap="flat">
              <a:solidFill>
                <a:srgbClr val="808251"/>
              </a:solidFill>
              <a:prstDash val="solid"/>
              <a:miter lim="400000"/>
            </a:ln>
          </a:insideV>
        </a:tcBdr>
        <a:fill>
          <a:solidFill>
            <a:srgbClr val="8F9541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A8A861">
              <a:alpha val="27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solidFill>
                <a:srgbClr val="FFFDEF"/>
              </a:solidFill>
              <a:prstDash val="solid"/>
              <a:miter lim="400000"/>
            </a:ln>
          </a:left>
          <a:right>
            <a:ln w="12700" cap="flat">
              <a:solidFill>
                <a:srgbClr val="FFFDEF"/>
              </a:solidFill>
              <a:prstDash val="solid"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DEF"/>
              </a:solidFill>
              <a:prstDash val="solid"/>
              <a:miter lim="400000"/>
            </a:ln>
          </a:top>
          <a:bottom>
            <a:ln w="12700" cap="flat">
              <a:solidFill>
                <a:srgbClr val="FFFDEF"/>
              </a:solidFill>
              <a:prstDash val="solid"/>
              <a:miter lim="400000"/>
            </a:ln>
          </a:bottom>
          <a:insideH>
            <a:ln w="12700" cap="flat">
              <a:solidFill>
                <a:srgbClr val="FFFDE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CBCBCB">
              <a:alpha val="36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bottom>
          <a:insideH>
            <a:ln w="25400" cap="flat">
              <a:solidFill>
                <a:schemeClr val="accent3">
                  <a:hueOff val="-256224"/>
                  <a:satOff val="-13732"/>
                  <a:lumOff val="-19712"/>
                  <a:alpha val="61000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wholeTbl>
    <a:band2H>
      <a:tcTxStyle b="def" i="def"/>
      <a:tcStyle>
        <a:tcBdr/>
        <a:fill>
          <a:solidFill>
            <a:srgbClr val="AEAEAE">
              <a:alpha val="25000"/>
            </a:srgbClr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797B8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BCBCB">
              <a:alpha val="25000"/>
            </a:srgbClr>
          </a:solidFill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1504B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owan Old Style"/>
          <a:ea typeface="Iowan Old Style"/>
          <a:cs typeface="Iowan Old Styl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C5C5C"/>
              </a:solidFill>
              <a:prstDash val="solid"/>
              <a:miter lim="400000"/>
            </a:ln>
          </a:right>
          <a:top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5C5C5C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DIN Alternate"/>
          <a:ea typeface="DIN Alternate"/>
          <a:cs typeface="DIN Alternate"/>
        </a:font>
        <a:srgbClr val="5C5C5C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C5C5C"/>
              </a:solidFill>
              <a:prstDash val="solid"/>
              <a:miter lim="400000"/>
            </a:ln>
          </a:bottom>
          <a:insideH>
            <a:ln w="12700" cap="flat">
              <a:solidFill>
                <a:srgbClr val="5C5C5C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"/>
          <p:cNvSpPr/>
          <p:nvPr>
            <p:ph type="body" sz="quarter" idx="13"/>
          </p:nvPr>
        </p:nvSpPr>
        <p:spPr>
          <a:xfrm>
            <a:off x="571500" y="5588000"/>
            <a:ext cx="1187578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" name="Body Level One…"/>
          <p:cNvSpPr txBox="1"/>
          <p:nvPr>
            <p:ph type="body" sz="half" idx="1"/>
          </p:nvPr>
        </p:nvSpPr>
        <p:spPr>
          <a:xfrm>
            <a:off x="571500" y="5676900"/>
            <a:ext cx="11861800" cy="32639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88552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“"/>
          <p:cNvSpPr txBox="1"/>
          <p:nvPr/>
        </p:nvSpPr>
        <p:spPr>
          <a:xfrm>
            <a:off x="508000" y="1771650"/>
            <a:ext cx="1697832" cy="317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80000"/>
              </a:lnSpc>
              <a:spcBef>
                <a:spcPts val="0"/>
              </a:spcBef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b="1" i="0" spc="0" sz="21000">
                <a:solidFill>
                  <a:srgbClr val="E4E4E4"/>
                </a:solidFill>
                <a:latin typeface="Baskerville"/>
                <a:ea typeface="Baskerville"/>
                <a:cs typeface="Baskerville"/>
                <a:sym typeface="Baskerville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02" name="Type a quote here."/>
          <p:cNvSpPr txBox="1"/>
          <p:nvPr>
            <p:ph type="body" sz="quarter" idx="13"/>
          </p:nvPr>
        </p:nvSpPr>
        <p:spPr>
          <a:xfrm>
            <a:off x="1943100" y="3870536"/>
            <a:ext cx="10490200" cy="9398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>
              <a:spcBef>
                <a:spcPts val="1600"/>
              </a:spcBef>
              <a:buSzTx/>
              <a:buFontTx/>
              <a:buNone/>
              <a:defRPr sz="4800">
                <a:solidFill>
                  <a:srgbClr val="747676"/>
                </a:solidFill>
              </a:defRPr>
            </a:lvl1pPr>
          </a:lstStyle>
          <a:p>
            <a:pPr/>
            <a:r>
              <a:t>Type a quote here.</a:t>
            </a:r>
          </a:p>
        </p:txBody>
      </p:sp>
      <p:sp>
        <p:nvSpPr>
          <p:cNvPr id="103" name="-Johnny Appleseed"/>
          <p:cNvSpPr txBox="1"/>
          <p:nvPr>
            <p:ph type="body" sz="quarter" idx="14"/>
          </p:nvPr>
        </p:nvSpPr>
        <p:spPr>
          <a:xfrm>
            <a:off x="1943100" y="7772400"/>
            <a:ext cx="10490200" cy="939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r">
              <a:lnSpc>
                <a:spcPct val="70000"/>
              </a:lnSpc>
              <a:spcBef>
                <a:spcPts val="1600"/>
              </a:spcBef>
              <a:buSzTx/>
              <a:buFontTx/>
              <a:buNone/>
              <a:defRPr i="1" sz="4800">
                <a:solidFill>
                  <a:srgbClr val="6B6D6D"/>
                </a:solidFill>
              </a:defRPr>
            </a:lvl1pPr>
          </a:lstStyle>
          <a:p>
            <a:pPr/>
            <a:r>
              <a:t>-Johnny Appleseed</a:t>
            </a:r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118295074_2675x2907.jpeg"/>
          <p:cNvSpPr/>
          <p:nvPr>
            <p:ph type="pic" idx="13"/>
          </p:nvPr>
        </p:nvSpPr>
        <p:spPr>
          <a:xfrm>
            <a:off x="-63500" y="-139700"/>
            <a:ext cx="13144500" cy="1428095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118295074_2675x2907.jpeg"/>
          <p:cNvSpPr/>
          <p:nvPr>
            <p:ph type="pic" idx="13"/>
          </p:nvPr>
        </p:nvSpPr>
        <p:spPr>
          <a:xfrm>
            <a:off x="-25400" y="-1130300"/>
            <a:ext cx="13045441" cy="1417332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Rectangle"/>
          <p:cNvSpPr/>
          <p:nvPr>
            <p:ph type="body" sz="half" idx="14"/>
          </p:nvPr>
        </p:nvSpPr>
        <p:spPr>
          <a:xfrm>
            <a:off x="0" y="5422900"/>
            <a:ext cx="13004800" cy="3606800"/>
          </a:xfrm>
          <a:prstGeom prst="rect">
            <a:avLst/>
          </a:prstGeom>
          <a:solidFill>
            <a:srgbClr val="FFFFFF"/>
          </a:solidFill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SzTx/>
              <a:buFontTx/>
              <a:buNone/>
              <a:defRPr sz="2400">
                <a:latin typeface="DIN Alternate"/>
                <a:ea typeface="DIN Alternate"/>
                <a:cs typeface="DIN Alternate"/>
                <a:sym typeface="DIN Alternate"/>
              </a:defRPr>
            </a:pPr>
          </a:p>
        </p:txBody>
      </p:sp>
      <p:sp>
        <p:nvSpPr>
          <p:cNvPr id="23" name="Line"/>
          <p:cNvSpPr/>
          <p:nvPr>
            <p:ph type="body" sz="quarter" idx="15"/>
          </p:nvPr>
        </p:nvSpPr>
        <p:spPr>
          <a:xfrm flipV="1">
            <a:off x="571500" y="7619996"/>
            <a:ext cx="11874500" cy="4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4" name="Title Text"/>
          <p:cNvSpPr txBox="1"/>
          <p:nvPr>
            <p:ph type="title"/>
          </p:nvPr>
        </p:nvSpPr>
        <p:spPr>
          <a:xfrm>
            <a:off x="571500" y="5562600"/>
            <a:ext cx="11861800" cy="22098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5" name="Body Level One…"/>
          <p:cNvSpPr txBox="1"/>
          <p:nvPr>
            <p:ph type="body" sz="quarter" idx="1"/>
          </p:nvPr>
        </p:nvSpPr>
        <p:spPr>
          <a:xfrm>
            <a:off x="571500" y="7670800"/>
            <a:ext cx="11861800" cy="1231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571500" y="571500"/>
            <a:ext cx="11861800" cy="5181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34" name="Slide Number"/>
          <p:cNvSpPr txBox="1"/>
          <p:nvPr>
            <p:ph type="sldNum" sz="quarter" idx="2"/>
          </p:nvPr>
        </p:nvSpPr>
        <p:spPr>
          <a:xfrm>
            <a:off x="12083465" y="9189156"/>
            <a:ext cx="309365" cy="3429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182429520_1646x1646.jpeg"/>
          <p:cNvSpPr/>
          <p:nvPr>
            <p:ph type="pic" idx="13"/>
          </p:nvPr>
        </p:nvSpPr>
        <p:spPr>
          <a:xfrm>
            <a:off x="4191000" y="-12700"/>
            <a:ext cx="9779000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2" name="Line"/>
          <p:cNvSpPr/>
          <p:nvPr>
            <p:ph type="body" sz="quarter" idx="14"/>
          </p:nvPr>
        </p:nvSpPr>
        <p:spPr>
          <a:xfrm flipV="1">
            <a:off x="571500" y="7619998"/>
            <a:ext cx="6451600" cy="3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43" name="Title Text"/>
          <p:cNvSpPr txBox="1"/>
          <p:nvPr>
            <p:ph type="title"/>
          </p:nvPr>
        </p:nvSpPr>
        <p:spPr>
          <a:xfrm>
            <a:off x="571500" y="571500"/>
            <a:ext cx="6451600" cy="7213600"/>
          </a:xfrm>
          <a:prstGeom prst="rect">
            <a:avLst/>
          </a:prstGeom>
        </p:spPr>
        <p:txBody>
          <a:bodyPr anchor="b"/>
          <a:lstStyle>
            <a:lvl1pPr algn="r">
              <a:lnSpc>
                <a:spcPct val="80000"/>
              </a:lnSpc>
              <a:spcBef>
                <a:spcPts val="0"/>
              </a:spcBef>
              <a:defRPr sz="12100">
                <a:solidFill>
                  <a:srgbClr val="5C5C5C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4" name="Body Level One…"/>
          <p:cNvSpPr txBox="1"/>
          <p:nvPr>
            <p:ph type="body" sz="quarter" idx="1"/>
          </p:nvPr>
        </p:nvSpPr>
        <p:spPr>
          <a:xfrm>
            <a:off x="571500" y="7670800"/>
            <a:ext cx="6451600" cy="1358900"/>
          </a:xfrm>
          <a:prstGeom prst="rect">
            <a:avLst/>
          </a:prstGeom>
        </p:spPr>
        <p:txBody>
          <a:bodyPr/>
          <a:lstStyle>
            <a:lvl1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1pPr>
            <a:lvl2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2pPr>
            <a:lvl3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3pPr>
            <a:lvl4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4pPr>
            <a:lvl5pPr marL="0" indent="0" algn="r">
              <a:lnSpc>
                <a:spcPct val="70000"/>
              </a:lnSpc>
              <a:spcBef>
                <a:spcPts val="600"/>
              </a:spcBef>
              <a:buSzTx/>
              <a:buFontTx/>
              <a:buNone/>
              <a:defRPr i="1" sz="4800">
                <a:solidFill>
                  <a:srgbClr val="747676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xfrm>
            <a:off x="12092513" y="9194800"/>
            <a:ext cx="309365" cy="342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BCBCB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53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Line"/>
          <p:cNvSpPr/>
          <p:nvPr>
            <p:ph type="body" sz="quarter" idx="13"/>
          </p:nvPr>
        </p:nvSpPr>
        <p:spPr>
          <a:xfrm>
            <a:off x="571500" y="1574800"/>
            <a:ext cx="118618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6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118295074_2675x2907.jpeg"/>
          <p:cNvSpPr/>
          <p:nvPr>
            <p:ph type="pic" idx="13"/>
          </p:nvPr>
        </p:nvSpPr>
        <p:spPr>
          <a:xfrm>
            <a:off x="-203200" y="-12700"/>
            <a:ext cx="9000805" cy="9779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72" name="Line"/>
          <p:cNvSpPr/>
          <p:nvPr>
            <p:ph type="body" sz="quarter" idx="14"/>
          </p:nvPr>
        </p:nvSpPr>
        <p:spPr>
          <a:xfrm>
            <a:off x="7023100" y="1574800"/>
            <a:ext cx="5397500" cy="0"/>
          </a:xfrm>
          <a:prstGeom prst="line">
            <a:avLst/>
          </a:prstGeom>
          <a:ln w="38100" cap="rnd">
            <a:solidFill>
              <a:srgbClr val="747676"/>
            </a:solidFill>
            <a:custDash>
              <a:ds d="100000" sp="200000"/>
            </a:custDash>
            <a:round/>
          </a:ln>
        </p:spPr>
        <p:txBody>
          <a:bodyPr anchor="ctr">
            <a:noAutofit/>
          </a:bodyPr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73" name="Title Text"/>
          <p:cNvSpPr txBox="1"/>
          <p:nvPr>
            <p:ph type="title"/>
          </p:nvPr>
        </p:nvSpPr>
        <p:spPr>
          <a:xfrm>
            <a:off x="7023100" y="723900"/>
            <a:ext cx="5397500" cy="7239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4" name="Body Level One…"/>
          <p:cNvSpPr txBox="1"/>
          <p:nvPr>
            <p:ph type="body" sz="half" idx="1"/>
          </p:nvPr>
        </p:nvSpPr>
        <p:spPr>
          <a:xfrm>
            <a:off x="7023100" y="1803400"/>
            <a:ext cx="5397500" cy="7226300"/>
          </a:xfrm>
          <a:prstGeom prst="rect">
            <a:avLst/>
          </a:prstGeom>
        </p:spPr>
        <p:txBody>
          <a:bodyPr/>
          <a:lstStyle>
            <a:lvl1pPr marL="406400" indent="-406400">
              <a:defRPr sz="2800"/>
            </a:lvl1pPr>
            <a:lvl2pPr marL="812800" indent="-406400">
              <a:defRPr sz="2800"/>
            </a:lvl2pPr>
            <a:lvl3pPr marL="1219200" indent="-406400">
              <a:defRPr sz="2800"/>
            </a:lvl3pPr>
            <a:lvl4pPr marL="1625600" indent="-406400">
              <a:defRPr sz="2800"/>
            </a:lvl4pPr>
            <a:lvl5pPr marL="2032000" indent="-406400"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118295074_2675x2907.jpeg"/>
          <p:cNvSpPr/>
          <p:nvPr>
            <p:ph type="pic" idx="13"/>
          </p:nvPr>
        </p:nvSpPr>
        <p:spPr>
          <a:xfrm>
            <a:off x="571500" y="508000"/>
            <a:ext cx="7454900" cy="80994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1" name="182741592_1098x949.jpeg"/>
          <p:cNvSpPr/>
          <p:nvPr>
            <p:ph type="pic" sz="quarter" idx="14"/>
          </p:nvPr>
        </p:nvSpPr>
        <p:spPr>
          <a:xfrm>
            <a:off x="7944067" y="424462"/>
            <a:ext cx="5275146" cy="45593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2" name="182429520_1646x1646.jpeg"/>
          <p:cNvSpPr/>
          <p:nvPr>
            <p:ph type="pic" sz="quarter" idx="15"/>
          </p:nvPr>
        </p:nvSpPr>
        <p:spPr>
          <a:xfrm>
            <a:off x="8102600" y="4267200"/>
            <a:ext cx="4470400" cy="447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571500" y="8051800"/>
            <a:ext cx="11861800" cy="13335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400"/>
              </a:spcBef>
              <a:buSzTx/>
              <a:buFontTx/>
              <a:buNone/>
              <a:defRPr i="1" spc="28" sz="2800"/>
            </a:lvl1pPr>
            <a:lvl2pPr marL="0" indent="0">
              <a:spcBef>
                <a:spcPts val="1400"/>
              </a:spcBef>
              <a:buSzTx/>
              <a:buFontTx/>
              <a:buNone/>
              <a:defRPr i="1" spc="28" sz="2800"/>
            </a:lvl2pPr>
            <a:lvl3pPr marL="0" indent="0">
              <a:spcBef>
                <a:spcPts val="1400"/>
              </a:spcBef>
              <a:buSzTx/>
              <a:buFontTx/>
              <a:buNone/>
              <a:defRPr i="1" spc="28" sz="2800"/>
            </a:lvl3pPr>
            <a:lvl4pPr marL="0" indent="0">
              <a:spcBef>
                <a:spcPts val="1400"/>
              </a:spcBef>
              <a:buSzTx/>
              <a:buFontTx/>
              <a:buNone/>
              <a:defRPr i="1" spc="28" sz="2800"/>
            </a:lvl4pPr>
            <a:lvl5pPr marL="0" indent="0">
              <a:spcBef>
                <a:spcPts val="1400"/>
              </a:spcBef>
              <a:buSzTx/>
              <a:buFontTx/>
              <a:buNone/>
              <a:defRPr i="1" spc="28"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571500" y="723900"/>
            <a:ext cx="11861800" cy="723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571500" y="1803400"/>
            <a:ext cx="11861800" cy="7226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1047" y="9194800"/>
            <a:ext cx="309365" cy="342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r">
              <a:spcBef>
                <a:spcPts val="0"/>
              </a:spcBef>
              <a:defRPr i="0" spc="0" sz="1600">
                <a:solidFill>
                  <a:srgbClr val="747676"/>
                </a:solidFill>
                <a:latin typeface="DIN Alternate"/>
                <a:ea typeface="DIN Alternate"/>
                <a:cs typeface="DIN Alternate"/>
                <a:sym typeface="DIN Alternat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1pPr>
      <a:lvl2pPr marL="0" marR="0" indent="3429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2pPr>
      <a:lvl3pPr marL="0" marR="0" indent="6858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3pPr>
      <a:lvl4pPr marL="0" marR="0" indent="10287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4pPr>
      <a:lvl5pPr marL="0" marR="0" indent="13716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5pPr>
      <a:lvl6pPr marL="0" marR="0" indent="17145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6pPr>
      <a:lvl7pPr marL="0" marR="0" indent="20574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7pPr>
      <a:lvl8pPr marL="0" marR="0" indent="24003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8pPr>
      <a:lvl9pPr marL="0" marR="0" indent="2743200" algn="l" defTabSz="584200" rtl="0" latinLnBrk="0">
        <a:lnSpc>
          <a:spcPct val="100000"/>
        </a:lnSpc>
        <a:spcBef>
          <a:spcPts val="230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5200" u="none">
          <a:solidFill>
            <a:srgbClr val="747676"/>
          </a:solidFill>
          <a:uFillTx/>
          <a:latin typeface="+mn-lt"/>
          <a:ea typeface="+mn-ea"/>
          <a:cs typeface="+mn-cs"/>
          <a:sym typeface="DIN Condensed"/>
        </a:defRPr>
      </a:lvl9pPr>
    </p:titleStyle>
    <p:bodyStyle>
      <a:lvl1pPr marL="4699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1pPr>
      <a:lvl2pPr marL="9398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2pPr>
      <a:lvl3pPr marL="14097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3pPr>
      <a:lvl4pPr marL="18796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4pPr>
      <a:lvl5pPr marL="23495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5pPr>
      <a:lvl6pPr marL="28194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6pPr>
      <a:lvl7pPr marL="32893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7pPr>
      <a:lvl8pPr marL="37592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8pPr>
      <a:lvl9pPr marL="4229100" marR="0" indent="-469900" algn="l" defTabSz="584200" rtl="0" latinLnBrk="0">
        <a:lnSpc>
          <a:spcPct val="100000"/>
        </a:lnSpc>
        <a:spcBef>
          <a:spcPts val="1800"/>
        </a:spcBef>
        <a:spcAft>
          <a:spcPts val="0"/>
        </a:spcAft>
        <a:buClrTx/>
        <a:buSzPct val="75000"/>
        <a:buFont typeface="Zapf Dingbats"/>
        <a:buChar char="➤"/>
        <a:tabLst/>
        <a:defRPr b="0" baseline="0" cap="none" i="0" spc="0" strike="noStrike" sz="3200" u="none">
          <a:solidFill>
            <a:srgbClr val="5C5C5C"/>
          </a:solidFill>
          <a:uFillTx/>
          <a:latin typeface="Iowan Old Style"/>
          <a:ea typeface="Iowan Old Style"/>
          <a:cs typeface="Iowan Old Style"/>
          <a:sym typeface="Iowan Old Style"/>
        </a:defRPr>
      </a:lvl9pPr>
    </p:bodyStyle>
    <p:otherStyle>
      <a:lvl1pPr marL="0" marR="0" indent="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1pPr>
      <a:lvl2pPr marL="0" marR="0" indent="228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2pPr>
      <a:lvl3pPr marL="0" marR="0" indent="457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3pPr>
      <a:lvl4pPr marL="0" marR="0" indent="685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4pPr>
      <a:lvl5pPr marL="0" marR="0" indent="9144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5pPr>
      <a:lvl6pPr marL="0" marR="0" indent="11430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6pPr>
      <a:lvl7pPr marL="0" marR="0" indent="13716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7pPr>
      <a:lvl8pPr marL="0" marR="0" indent="16002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8pPr>
      <a:lvl9pPr marL="0" marR="0" indent="1828800" algn="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DIN Alternat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2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29" name="Title 1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Positive Behaviour Support</a:t>
            </a:r>
          </a:p>
        </p:txBody>
      </p:sp>
      <p:sp>
        <p:nvSpPr>
          <p:cNvPr id="130" name="Subtitle 2"/>
          <p:cNvSpPr txBox="1"/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1" name="icon_pbs_wide.png" descr="icon_pbs_wid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94843" y="5754578"/>
            <a:ext cx="6097579" cy="28015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Examples of Reinforcement and Punishment</a:t>
            </a:r>
          </a:p>
        </p:txBody>
      </p:sp>
      <p:sp>
        <p:nvSpPr>
          <p:cNvPr id="169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32308" indent="-432308" defTabSz="537463">
              <a:spcBef>
                <a:spcPts val="1600"/>
              </a:spcBef>
              <a:defRPr sz="2944"/>
            </a:pPr>
            <a:r>
              <a:t>Reinforcement: </a:t>
            </a:r>
          </a:p>
          <a:p>
            <a:pPr lvl="1" marL="891635" indent="-459327" defTabSz="537463">
              <a:spcBef>
                <a:spcPts val="1600"/>
              </a:spcBef>
              <a:defRPr sz="3128"/>
            </a:pPr>
            <a:r>
              <a:t>A child makes a joke and you laugh.  As a result, that child makes more jokes.</a:t>
            </a:r>
          </a:p>
          <a:p>
            <a:pPr lvl="1" marL="891635" indent="-459327" defTabSz="537463">
              <a:spcBef>
                <a:spcPts val="1600"/>
              </a:spcBef>
              <a:defRPr sz="3128"/>
            </a:pPr>
            <a:r>
              <a:t>A child makes a joke and you scold him.  As a result, he makes more jokes.</a:t>
            </a:r>
          </a:p>
          <a:p>
            <a:pPr lvl="1" marL="891635" indent="-459327" defTabSz="537463">
              <a:spcBef>
                <a:spcPts val="1600"/>
              </a:spcBef>
              <a:defRPr sz="3128"/>
            </a:pPr>
          </a:p>
          <a:p>
            <a:pPr marL="432308" indent="-432308" defTabSz="537463">
              <a:spcBef>
                <a:spcPts val="1600"/>
              </a:spcBef>
              <a:defRPr sz="2944"/>
            </a:pPr>
            <a:r>
              <a:t>Punishment:</a:t>
            </a:r>
          </a:p>
          <a:p>
            <a:pPr lvl="1" marL="891635" indent="-459327" defTabSz="537463">
              <a:spcBef>
                <a:spcPts val="1600"/>
              </a:spcBef>
              <a:defRPr sz="3128"/>
            </a:pPr>
            <a:r>
              <a:t>A child answers a question and you say, “no that’s wrong!” He answers your questions </a:t>
            </a:r>
            <a:r>
              <a:rPr i="1">
                <a:latin typeface="Calibri"/>
                <a:ea typeface="Calibri"/>
                <a:cs typeface="Calibri"/>
                <a:sym typeface="Calibri"/>
              </a:rPr>
              <a:t>less</a:t>
            </a:r>
            <a:r>
              <a:t> in the future</a:t>
            </a:r>
          </a:p>
          <a:p>
            <a:pPr lvl="1" marL="891635" indent="-459327" defTabSz="537463">
              <a:spcBef>
                <a:spcPts val="1600"/>
              </a:spcBef>
              <a:defRPr sz="3128"/>
            </a:pPr>
            <a:r>
              <a:t>A child answers a question and you say, “Great job!”.  He answers your questions </a:t>
            </a:r>
            <a:r>
              <a:rPr i="1">
                <a:latin typeface="Calibri"/>
                <a:ea typeface="Calibri"/>
                <a:cs typeface="Calibri"/>
                <a:sym typeface="Calibri"/>
              </a:rPr>
              <a:t>less </a:t>
            </a:r>
            <a:r>
              <a:t>in the future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7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Types of Reinforcement and Punishment</a:t>
            </a:r>
          </a:p>
        </p:txBody>
      </p:sp>
      <p:graphicFrame>
        <p:nvGraphicFramePr>
          <p:cNvPr id="173" name="Content Placeholder 3"/>
          <p:cNvGraphicFramePr/>
          <p:nvPr/>
        </p:nvGraphicFramePr>
        <p:xfrm>
          <a:off x="894079" y="3166533"/>
          <a:ext cx="11419511" cy="431849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709755"/>
                <a:gridCol w="5709755"/>
              </a:tblGrid>
              <a:tr h="2159246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Positive Reinforcement
-Something is added that increases the likelihood that a behaviour will occur again in the future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Negative Reinforcement
-Something is removed that increases the likelihood that a behaviour will occur again in the future</a:t>
                      </a:r>
                    </a:p>
                  </a:txBody>
                  <a:tcPr marL="45720" marR="45720" marT="45720" marB="45720" anchor="ctr" anchorCtr="0" horzOverflow="overflow"/>
                </a:tc>
              </a:tr>
              <a:tr h="2159246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  <a:sym typeface="Iowan Old Style"/>
                        </a:rPr>
                        <a:t>Positive Punishment
-Something is added that decreases the likelihood that a behaviour will occur again in the future</a:t>
                      </a:r>
                    </a:p>
                  </a:txBody>
                  <a:tcPr marL="45720" marR="45720" marT="45720" marB="4572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  <a:sym typeface="Iowan Old Style"/>
                        </a:rPr>
                        <a:t>Negative Punishment
-Something is removed that decreases the likelihood that a behaviour will occur again in the future</a:t>
                      </a:r>
                    </a:p>
                  </a:txBody>
                  <a:tcPr marL="45720" marR="45720" marT="45720" marB="45720" anchor="ctr" anchorCtr="0" horzOverflow="overflow"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74" name="TextBox 4"/>
          <p:cNvSpPr txBox="1"/>
          <p:nvPr/>
        </p:nvSpPr>
        <p:spPr>
          <a:xfrm>
            <a:off x="479152" y="7619906"/>
            <a:ext cx="11617387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Pro Tip: </a:t>
            </a:r>
            <a:r>
              <a:rPr b="0">
                <a:latin typeface="Calibri"/>
                <a:ea typeface="Calibri"/>
                <a:cs typeface="Calibri"/>
                <a:sym typeface="Calibri"/>
              </a:rPr>
              <a:t>If you ever want to drive a Behaviour Analyst crazy, just use the terms “negative reinforcement” and “punishment” interchangeably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Why do challenging behaviours happen?</a:t>
            </a:r>
          </a:p>
        </p:txBody>
      </p:sp>
      <p:sp>
        <p:nvSpPr>
          <p:cNvPr id="177" name="What can we do?"/>
          <p:cNvSpPr txBox="1"/>
          <p:nvPr/>
        </p:nvSpPr>
        <p:spPr>
          <a:xfrm>
            <a:off x="5142892" y="6003573"/>
            <a:ext cx="271901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pc="29" sz="3000"/>
            </a:lvl1pPr>
          </a:lstStyle>
          <a:p>
            <a:pPr/>
            <a:r>
              <a:t>What can we do?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Functions of behaviour</a:t>
            </a:r>
          </a:p>
        </p:txBody>
      </p:sp>
      <p:sp>
        <p:nvSpPr>
          <p:cNvPr id="181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298460" indent="-298460" defTabSz="560831">
              <a:lnSpc>
                <a:spcPct val="81000"/>
              </a:lnSpc>
              <a:spcBef>
                <a:spcPts val="1700"/>
              </a:spcBef>
              <a:defRPr sz="3264"/>
            </a:pPr>
            <a:r>
              <a:t>All behaviours happen for a reason </a:t>
            </a:r>
          </a:p>
          <a:p>
            <a:pPr marL="298460" indent="-298460" defTabSz="560831">
              <a:lnSpc>
                <a:spcPct val="81000"/>
              </a:lnSpc>
              <a:spcBef>
                <a:spcPts val="1700"/>
              </a:spcBef>
              <a:defRPr sz="3264"/>
            </a:pPr>
            <a:r>
              <a:t>Behaviours do not just happen </a:t>
            </a:r>
          </a:p>
          <a:p>
            <a:pPr marL="298460" indent="-298460" defTabSz="560831">
              <a:lnSpc>
                <a:spcPct val="81000"/>
              </a:lnSpc>
              <a:spcBef>
                <a:spcPts val="1700"/>
              </a:spcBef>
              <a:defRPr sz="3264"/>
            </a:pPr>
            <a:r>
              <a:t>Based on learning history</a:t>
            </a:r>
          </a:p>
          <a:p>
            <a:pPr marL="298460" indent="-298460" defTabSz="560831">
              <a:lnSpc>
                <a:spcPct val="81000"/>
              </a:lnSpc>
              <a:spcBef>
                <a:spcPts val="1700"/>
              </a:spcBef>
              <a:defRPr sz="3264"/>
            </a:pPr>
            <a:r>
              <a:t>We need to know the function</a:t>
            </a:r>
          </a:p>
          <a:p>
            <a:pPr marL="298460" indent="-298460" defTabSz="560831">
              <a:lnSpc>
                <a:spcPct val="81000"/>
              </a:lnSpc>
              <a:spcBef>
                <a:spcPts val="1700"/>
              </a:spcBef>
              <a:defRPr sz="3264"/>
            </a:pPr>
            <a:r>
              <a:t>All behaviour is communication</a:t>
            </a:r>
          </a:p>
          <a:p>
            <a:pPr marL="298460" indent="-298460" defTabSz="560831">
              <a:lnSpc>
                <a:spcPct val="81000"/>
              </a:lnSpc>
              <a:spcBef>
                <a:spcPts val="1700"/>
              </a:spcBef>
              <a:defRPr i="1" sz="3264">
                <a:latin typeface="Trebuchet MS"/>
                <a:ea typeface="Trebuchet MS"/>
                <a:cs typeface="Trebuchet MS"/>
                <a:sym typeface="Trebuchet MS"/>
              </a:defRPr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98460" indent="-298460" defTabSz="560831">
              <a:lnSpc>
                <a:spcPct val="81000"/>
              </a:lnSpc>
              <a:spcBef>
                <a:spcPts val="1700"/>
              </a:spcBef>
              <a:defRPr sz="3264"/>
            </a:pPr>
            <a:r>
              <a:t>The four main functions of behaviour are:</a:t>
            </a:r>
          </a:p>
          <a:p>
            <a:pPr lvl="1" marL="750362" indent="-299258" defTabSz="560831">
              <a:lnSpc>
                <a:spcPct val="81000"/>
              </a:lnSpc>
              <a:spcBef>
                <a:spcPts val="1700"/>
              </a:spcBef>
              <a:defRPr sz="2880"/>
            </a:pPr>
            <a:r>
              <a:t>Attention</a:t>
            </a:r>
          </a:p>
          <a:p>
            <a:pPr lvl="1" marL="750362" indent="-299258" defTabSz="560831">
              <a:lnSpc>
                <a:spcPct val="81000"/>
              </a:lnSpc>
              <a:spcBef>
                <a:spcPts val="1700"/>
              </a:spcBef>
              <a:defRPr sz="2880"/>
            </a:pPr>
            <a:r>
              <a:t>Tangible</a:t>
            </a:r>
          </a:p>
          <a:p>
            <a:pPr lvl="1" marL="750362" indent="-299258" defTabSz="560831">
              <a:lnSpc>
                <a:spcPct val="81000"/>
              </a:lnSpc>
              <a:spcBef>
                <a:spcPts val="1700"/>
              </a:spcBef>
              <a:defRPr sz="2880"/>
            </a:pPr>
            <a:r>
              <a:t>Escape</a:t>
            </a:r>
          </a:p>
          <a:p>
            <a:pPr lvl="1" marL="750362" indent="-299258" defTabSz="560831">
              <a:lnSpc>
                <a:spcPct val="81000"/>
              </a:lnSpc>
              <a:spcBef>
                <a:spcPts val="1700"/>
              </a:spcBef>
              <a:defRPr sz="2880"/>
            </a:pPr>
            <a:r>
              <a:t>Automatic Reinforcement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Attention</a:t>
            </a:r>
          </a:p>
        </p:txBody>
      </p:sp>
      <p:sp>
        <p:nvSpPr>
          <p:cNvPr id="185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behaviour happens to gain the attention of another person</a:t>
            </a:r>
          </a:p>
          <a:p>
            <a:pPr/>
          </a:p>
          <a:p>
            <a:pPr/>
            <a:r>
              <a:t>Examples: </a:t>
            </a:r>
          </a:p>
          <a:p>
            <a:pPr lvl="1" marL="969168" indent="-499268">
              <a:defRPr sz="3400"/>
            </a:pPr>
            <a:r>
              <a:t>Every time a child yells, his mother picks him up</a:t>
            </a:r>
          </a:p>
          <a:p>
            <a:pPr lvl="1" marL="969168" indent="-499268">
              <a:defRPr sz="3400"/>
            </a:pPr>
            <a:r>
              <a:t>When a child shouts “boo!” in the middle of class, all the kids look at him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88" name="Atten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Attention</a:t>
            </a:r>
          </a:p>
        </p:txBody>
      </p:sp>
      <p:pic>
        <p:nvPicPr>
          <p:cNvPr id="189" name="Boy seeking attention through tantrum.mp4" descr="Boy seeking attention through tantrum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092908" y="2844800"/>
            <a:ext cx="6096001" cy="4064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052001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Tangible</a:t>
            </a:r>
          </a:p>
        </p:txBody>
      </p:sp>
      <p:sp>
        <p:nvSpPr>
          <p:cNvPr id="193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behaviour occurs in order for an individual to gain access to a tangible item</a:t>
            </a:r>
          </a:p>
          <a:p>
            <a:pPr/>
          </a:p>
          <a:p>
            <a:pPr/>
            <a:r>
              <a:t>Examples: </a:t>
            </a:r>
          </a:p>
          <a:p>
            <a:pPr lvl="1" marL="969168" indent="-499268">
              <a:defRPr sz="3400"/>
            </a:pPr>
            <a:r>
              <a:t>I give the cashier at the grocery store a loonie so that he will give me a chocolate bar</a:t>
            </a:r>
          </a:p>
          <a:p>
            <a:pPr lvl="1" marL="969168" indent="-499268">
              <a:defRPr sz="3400"/>
            </a:pPr>
            <a:r>
              <a:t>A child hits his brother, and his brother gives him his toy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9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Escape</a:t>
            </a:r>
          </a:p>
        </p:txBody>
      </p:sp>
      <p:sp>
        <p:nvSpPr>
          <p:cNvPr id="197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behaviour occurs so that an individual can escape or avoid something aversive</a:t>
            </a:r>
          </a:p>
          <a:p>
            <a:pPr/>
          </a:p>
          <a:p>
            <a:pPr/>
            <a:r>
              <a:t>Examples:</a:t>
            </a:r>
          </a:p>
          <a:p>
            <a:pPr lvl="1" marL="969168" indent="-499268">
              <a:defRPr sz="3400"/>
            </a:pPr>
            <a:r>
              <a:t>I wear shoes outside so that my feet won’t get scraped</a:t>
            </a:r>
          </a:p>
          <a:p>
            <a:pPr lvl="1" marL="969168" indent="-499268">
              <a:defRPr sz="3400"/>
            </a:pPr>
            <a:r>
              <a:t>When given a math test, a child screams so that the math test gets taken away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Automatic Reinforcement</a:t>
            </a:r>
          </a:p>
        </p:txBody>
      </p:sp>
      <p:sp>
        <p:nvSpPr>
          <p:cNvPr id="201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 behaviour occurs because the act of doing it is reinforcing to the individual. The behaviour will occur both in the presence of others, and when the individual is alone</a:t>
            </a:r>
          </a:p>
          <a:p>
            <a:pPr/>
          </a:p>
          <a:p>
            <a:pPr/>
            <a:r>
              <a:t>Examples:</a:t>
            </a:r>
          </a:p>
          <a:p>
            <a:pPr lvl="1" marL="969168" indent="-499268">
              <a:defRPr sz="3400"/>
            </a:pPr>
            <a:r>
              <a:t>I crack my knuckles</a:t>
            </a:r>
          </a:p>
          <a:p>
            <a:pPr lvl="1" marL="969168" indent="-499268">
              <a:defRPr sz="3400"/>
            </a:pPr>
            <a:r>
              <a:t>A child with autism flaps his hands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Setting Events</a:t>
            </a:r>
          </a:p>
        </p:txBody>
      </p:sp>
      <p:sp>
        <p:nvSpPr>
          <p:cNvPr id="205" name="Content Placeholder 2"/>
          <p:cNvSpPr txBox="1"/>
          <p:nvPr>
            <p:ph type="body" idx="1"/>
          </p:nvPr>
        </p:nvSpPr>
        <p:spPr>
          <a:xfrm>
            <a:off x="571500" y="1701800"/>
            <a:ext cx="11861800" cy="7226300"/>
          </a:xfrm>
          <a:prstGeom prst="rect">
            <a:avLst/>
          </a:prstGeom>
        </p:spPr>
        <p:txBody>
          <a:bodyPr/>
          <a:lstStyle/>
          <a:p>
            <a:pPr marL="413512" indent="-413512" defTabSz="514095">
              <a:spcBef>
                <a:spcPts val="1500"/>
              </a:spcBef>
              <a:defRPr sz="2816"/>
            </a:pPr>
            <a:r>
              <a:t>A setting event is something that makes it more likely that an antecedent (trigger) will evoke a behaviour</a:t>
            </a:r>
          </a:p>
          <a:p>
            <a:pPr marL="413512" indent="-413512" defTabSz="514095">
              <a:spcBef>
                <a:spcPts val="1500"/>
              </a:spcBef>
              <a:defRPr sz="2816"/>
            </a:pPr>
          </a:p>
          <a:p>
            <a:pPr marL="413512" indent="-413512" defTabSz="514095">
              <a:spcBef>
                <a:spcPts val="1500"/>
              </a:spcBef>
              <a:defRPr sz="2816"/>
            </a:pPr>
            <a:r>
              <a:t>Setting events could be: </a:t>
            </a:r>
          </a:p>
          <a:p>
            <a:pPr lvl="1" marL="852868" indent="-439356" defTabSz="514095">
              <a:spcBef>
                <a:spcPts val="1500"/>
              </a:spcBef>
              <a:defRPr sz="2992"/>
            </a:pPr>
            <a:r>
              <a:t>Lack of sleep</a:t>
            </a:r>
          </a:p>
          <a:p>
            <a:pPr lvl="1" marL="852868" indent="-439356" defTabSz="514095">
              <a:spcBef>
                <a:spcPts val="1500"/>
              </a:spcBef>
              <a:defRPr sz="2992"/>
            </a:pPr>
            <a:r>
              <a:t>No breakfast</a:t>
            </a:r>
          </a:p>
          <a:p>
            <a:pPr lvl="1" marL="852868" indent="-439356" defTabSz="514095">
              <a:spcBef>
                <a:spcPts val="1500"/>
              </a:spcBef>
              <a:defRPr sz="2992"/>
            </a:pPr>
            <a:r>
              <a:t>Change in schedule</a:t>
            </a:r>
          </a:p>
          <a:p>
            <a:pPr lvl="1" marL="852868" indent="-439356" defTabSz="514095">
              <a:spcBef>
                <a:spcPts val="1500"/>
              </a:spcBef>
              <a:defRPr sz="2992"/>
            </a:pPr>
          </a:p>
          <a:p>
            <a:pPr marL="413512" indent="-413512" defTabSz="514095">
              <a:spcBef>
                <a:spcPts val="1500"/>
              </a:spcBef>
              <a:defRPr sz="2816"/>
            </a:pPr>
            <a:r>
              <a:t>If a setting event has happened, lower task demands and avoid the antecedent if possible</a:t>
            </a:r>
          </a:p>
          <a:p>
            <a:pPr marL="413512" indent="-413512" defTabSz="514095">
              <a:spcBef>
                <a:spcPts val="1500"/>
              </a:spcBef>
              <a:defRPr sz="2816"/>
            </a:pPr>
            <a:r>
              <a:t>Communication is key!</a:t>
            </a:r>
          </a:p>
        </p:txBody>
      </p:sp>
      <p:pic>
        <p:nvPicPr>
          <p:cNvPr id="206" name="dammit-kid-y-u-no-let-me-sleep_o_847031.jpg" descr="dammit-kid-y-u-no-let-me-sleep_o_8470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5364" y="2983432"/>
            <a:ext cx="4697207" cy="32097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/>
          <p:nvPr>
            <p:ph type="title"/>
          </p:nvPr>
        </p:nvSpPr>
        <p:spPr>
          <a:xfrm>
            <a:off x="427594" y="315667"/>
            <a:ext cx="11861801" cy="5181601"/>
          </a:xfrm>
          <a:prstGeom prst="rect">
            <a:avLst/>
          </a:prstGeom>
        </p:spPr>
        <p:txBody>
          <a:bodyPr/>
          <a:lstStyle/>
          <a:p>
            <a:pPr/>
            <a:r>
              <a:t>Part One: What is Positive Behaviour Support (PBS)</a:t>
            </a:r>
          </a:p>
        </p:txBody>
      </p:sp>
      <p:pic>
        <p:nvPicPr>
          <p:cNvPr id="134" name="CH 3048 Photo 2.jpg" descr="CH 3048 Photo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93002" y="5325615"/>
            <a:ext cx="6330985" cy="35611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0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PBS Strategies: Prevention</a:t>
            </a:r>
          </a:p>
        </p:txBody>
      </p:sp>
      <p:sp>
        <p:nvSpPr>
          <p:cNvPr id="210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Arrange the environment in order to prevent the behaviour in the first place</a:t>
            </a:r>
          </a:p>
          <a:p>
            <a:pPr/>
            <a:r>
              <a:t>Important because:</a:t>
            </a:r>
          </a:p>
          <a:p>
            <a:pPr lvl="1"/>
            <a:r>
              <a:t>Reduce the likelihood of harm</a:t>
            </a:r>
          </a:p>
          <a:p>
            <a:pPr lvl="1"/>
            <a:r>
              <a:t>Create pleasant atmosphere</a:t>
            </a:r>
          </a:p>
          <a:p>
            <a:pPr lvl="1"/>
            <a:r>
              <a:t>Increase student motivation</a:t>
            </a:r>
          </a:p>
          <a:p>
            <a:pPr lvl="1"/>
            <a:r>
              <a:t>Enhance instructional environment</a:t>
            </a:r>
          </a:p>
          <a:p>
            <a:pPr lvl="1"/>
            <a:r>
              <a:t>Can be used in a wide variety of situations/for a wide variety of students</a:t>
            </a:r>
          </a:p>
        </p:txBody>
      </p:sp>
      <p:pic>
        <p:nvPicPr>
          <p:cNvPr id="211" name="visual-school.jpg" descr="visual-schoo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1270" y="2643308"/>
            <a:ext cx="5167373" cy="2693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PBS Strategies: Prevention</a:t>
            </a:r>
          </a:p>
        </p:txBody>
      </p:sp>
      <p:sp>
        <p:nvSpPr>
          <p:cNvPr id="215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1700"/>
              </a:spcBef>
              <a:defRPr sz="3040"/>
            </a:pPr>
            <a:r>
              <a:t>Arrange the environment in order to prevent the behaviour in the first place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Offer choices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Provide a schedule (use visuals)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Increase predictability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Give warnings before transitions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Incorporate child preferences into the activity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Use precorrection (“remember, if you need help, say “help”)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Alternate between preferred and unpreferred task</a:t>
            </a:r>
          </a:p>
        </p:txBody>
      </p:sp>
      <p:pic>
        <p:nvPicPr>
          <p:cNvPr id="216" name="choices_1200x627.jpg" descr="choices_1200x6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92837" y="2750344"/>
            <a:ext cx="5035963" cy="26312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1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PBS Strategies: Prevention</a:t>
            </a:r>
          </a:p>
        </p:txBody>
      </p:sp>
      <p:sp>
        <p:nvSpPr>
          <p:cNvPr id="220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446404" indent="-446404" defTabSz="554990">
              <a:spcBef>
                <a:spcPts val="1700"/>
              </a:spcBef>
              <a:defRPr sz="3040"/>
            </a:pPr>
            <a:r>
              <a:t>Arrange the environment in order to prevent the behaviour in the first place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Don’t say no, say when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Pivot praise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Phrase things positively (we walk in the halls vs. don’t run)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Have clear instructions/explanations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Alter task length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Enrich sensory environment</a:t>
            </a:r>
          </a:p>
          <a:p>
            <a:pPr lvl="1" marL="920710" indent="-474305" defTabSz="554990">
              <a:spcBef>
                <a:spcPts val="1700"/>
              </a:spcBef>
              <a:defRPr sz="3230"/>
            </a:pPr>
            <a:r>
              <a:t>Use behavioural momentum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Consequence Strategies</a:t>
            </a:r>
          </a:p>
        </p:txBody>
      </p:sp>
      <p:sp>
        <p:nvSpPr>
          <p:cNvPr id="224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</a:pPr>
            <a:r>
              <a:t>Reinforce, reinforce, reinforce!</a:t>
            </a:r>
          </a:p>
          <a:p>
            <a:pPr lvl="1" marL="969168" indent="-499268">
              <a:lnSpc>
                <a:spcPct val="81000"/>
              </a:lnSpc>
              <a:defRPr sz="3400"/>
            </a:pPr>
            <a:r>
              <a:t>Find out what is reinforcing for a particular individual, and use it</a:t>
            </a:r>
          </a:p>
          <a:p>
            <a:pPr>
              <a:lnSpc>
                <a:spcPct val="81000"/>
              </a:lnSpc>
            </a:pPr>
            <a:r>
              <a:t>When to reinforce?</a:t>
            </a:r>
          </a:p>
          <a:p>
            <a:pPr lvl="1" marL="969168" indent="-499268">
              <a:lnSpc>
                <a:spcPct val="81000"/>
              </a:lnSpc>
              <a:defRPr sz="3400"/>
            </a:pPr>
            <a:r>
              <a:t>Catch the child being good</a:t>
            </a:r>
          </a:p>
          <a:p>
            <a:pPr lvl="1" marL="969168" indent="-499268">
              <a:lnSpc>
                <a:spcPct val="81000"/>
              </a:lnSpc>
              <a:defRPr sz="3400"/>
            </a:pPr>
            <a:r>
              <a:t>Prompt the appropriate behaviour and reinforce it</a:t>
            </a:r>
          </a:p>
          <a:p>
            <a:pPr>
              <a:lnSpc>
                <a:spcPct val="81000"/>
              </a:lnSpc>
            </a:pPr>
            <a:r>
              <a:t>What is reinforcing for one person is not necessarily reinforcing for another. Know your learner</a:t>
            </a:r>
          </a:p>
          <a:p>
            <a:pPr>
              <a:lnSpc>
                <a:spcPct val="81000"/>
              </a:lnSpc>
            </a:pPr>
            <a:r>
              <a:t>Use behaviour specific praise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227" name="Questions?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Questions?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37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Who am I? What do I do?</a:t>
            </a:r>
          </a:p>
        </p:txBody>
      </p:sp>
      <p:sp>
        <p:nvSpPr>
          <p:cNvPr id="138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310896" indent="-310896">
              <a:lnSpc>
                <a:spcPct val="81000"/>
              </a:lnSpc>
              <a:defRPr sz="3400"/>
            </a:pPr>
            <a:r>
              <a:t>Becca Keller, M.Ed, BCBA</a:t>
            </a:r>
          </a:p>
          <a:p>
            <a:pPr marL="310896" indent="-310896">
              <a:lnSpc>
                <a:spcPct val="81000"/>
              </a:lnSpc>
              <a:defRPr sz="3400"/>
            </a:pPr>
            <a:r>
              <a:t>A BCBA is a Board Certified Behaviour Analyst</a:t>
            </a:r>
          </a:p>
          <a:p>
            <a:pPr marL="310896" indent="-310896">
              <a:lnSpc>
                <a:spcPct val="81000"/>
              </a:lnSpc>
              <a:defRPr sz="3400"/>
            </a:pPr>
          </a:p>
          <a:p>
            <a:pPr marL="310896" indent="-310896">
              <a:lnSpc>
                <a:spcPct val="81000"/>
              </a:lnSpc>
              <a:defRPr sz="3400"/>
            </a:pPr>
            <a:r>
              <a:t>A BCBA must have:</a:t>
            </a:r>
          </a:p>
          <a:p>
            <a:pPr lvl="1" marL="781627" indent="-311727">
              <a:lnSpc>
                <a:spcPct val="81000"/>
              </a:lnSpc>
              <a:defRPr sz="3000"/>
            </a:pPr>
            <a:r>
              <a:t>Master’s degree in Education, Psychology, or Applied Behaviour Analysis</a:t>
            </a:r>
          </a:p>
          <a:p>
            <a:pPr lvl="1" marL="781627" indent="-311727">
              <a:lnSpc>
                <a:spcPct val="81000"/>
              </a:lnSpc>
              <a:defRPr sz="3000"/>
            </a:pPr>
            <a:r>
              <a:t>Approved coursework from a qualifying accredited university</a:t>
            </a:r>
          </a:p>
          <a:p>
            <a:pPr lvl="1" marL="781627" indent="-311727">
              <a:lnSpc>
                <a:spcPct val="81000"/>
              </a:lnSpc>
              <a:defRPr sz="3000"/>
            </a:pPr>
            <a:r>
              <a:t>Experience hours under the supervision of a BCBA</a:t>
            </a:r>
          </a:p>
          <a:p>
            <a:pPr lvl="1" marL="781627" indent="-311727">
              <a:lnSpc>
                <a:spcPct val="81000"/>
              </a:lnSpc>
              <a:defRPr sz="3000"/>
            </a:pPr>
            <a:r>
              <a:t>Pass the board exam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1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What does a BCBA do?</a:t>
            </a:r>
          </a:p>
        </p:txBody>
      </p:sp>
      <p:sp>
        <p:nvSpPr>
          <p:cNvPr id="142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Train parents</a:t>
            </a:r>
          </a:p>
          <a:p>
            <a:pPr/>
            <a:r>
              <a:t>Train Behaviour Interventionists</a:t>
            </a:r>
          </a:p>
          <a:p>
            <a:pPr/>
            <a:r>
              <a:t>Conduct assessments and determine behavioural goals</a:t>
            </a:r>
          </a:p>
          <a:p>
            <a:pPr/>
            <a:r>
              <a:t>Write behaviour programs</a:t>
            </a:r>
          </a:p>
          <a:p>
            <a:pPr/>
            <a:r>
              <a:t>Consistently monitor and update programs as needed</a:t>
            </a:r>
          </a:p>
          <a:p>
            <a:pPr/>
            <a:r>
              <a:t>Supervise implementation of ABA programs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45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What is PBS?</a:t>
            </a:r>
          </a:p>
        </p:txBody>
      </p:sp>
      <p:sp>
        <p:nvSpPr>
          <p:cNvPr id="146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Based out of Applied Behaviour Analysis (using the science of behaviour and applying it to socially significant behaviours</a:t>
            </a:r>
          </a:p>
          <a:p>
            <a:pPr/>
            <a:r>
              <a:t>Highly data driven</a:t>
            </a:r>
          </a:p>
          <a:p>
            <a:pPr/>
            <a:r>
              <a:t>Focused on observable, measurable behaviour</a:t>
            </a:r>
          </a:p>
          <a:p>
            <a:pPr/>
            <a:r>
              <a:t>Emphasizes the </a:t>
            </a:r>
            <a:r>
              <a:rPr i="1"/>
              <a:t>prevention</a:t>
            </a:r>
            <a:r>
              <a:t> of challenging behaviours</a:t>
            </a:r>
          </a:p>
          <a:p>
            <a:pPr/>
            <a:r>
              <a:t>Modifies the environment to support the learner</a:t>
            </a:r>
          </a:p>
        </p:txBody>
      </p:sp>
      <p:pic>
        <p:nvPicPr>
          <p:cNvPr id="147" name="0a1f3d0ddf9c4d29b71a5dc7e9b97f87.jpg" descr="0a1f3d0ddf9c4d29b71a5dc7e9b97f8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6076" y="5517424"/>
            <a:ext cx="2883399" cy="35866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0" name="Behaviour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Behaviour</a:t>
            </a:r>
          </a:p>
        </p:txBody>
      </p:sp>
      <p:sp>
        <p:nvSpPr>
          <p:cNvPr id="151" name="The Basics"/>
          <p:cNvSpPr txBox="1"/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Basics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4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What is Behaviour?</a:t>
            </a:r>
          </a:p>
        </p:txBody>
      </p:sp>
      <p:sp>
        <p:nvSpPr>
          <p:cNvPr id="155" name="Content Placeholder 2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Behaviour is anything anyone says or does</a:t>
            </a:r>
          </a:p>
          <a:p>
            <a:pPr/>
            <a:r>
              <a:t>A good behaviour plan will have strategies for both behaviour reduction and skill building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58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Principles of Behaviour</a:t>
            </a:r>
          </a:p>
        </p:txBody>
      </p:sp>
      <p:graphicFrame>
        <p:nvGraphicFramePr>
          <p:cNvPr id="159" name="Content Placeholder 3"/>
          <p:cNvGraphicFramePr/>
          <p:nvPr/>
        </p:nvGraphicFramePr>
        <p:xfrm>
          <a:off x="894079" y="3050872"/>
          <a:ext cx="11203942" cy="2228352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601970"/>
                <a:gridCol w="5601970"/>
              </a:tblGrid>
              <a:tr h="1114175"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Reinforcement</a:t>
                      </a:r>
                    </a:p>
                  </a:txBody>
                  <a:tcPr marL="45720" marR="45720" marT="45720" marB="45720" anchor="ctr" anchorCtr="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FFFFFF"/>
                          </a:solidFill>
                        </a:rPr>
                        <a:t>Punishment</a:t>
                      </a:r>
                    </a:p>
                  </a:txBody>
                  <a:tcPr marL="45720" marR="45720" marT="45720" marB="45720" anchor="ctr" anchorCtr="0" horzOverflow="overflow"/>
                </a:tc>
              </a:tr>
              <a:tr h="1114175"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  <a:sym typeface="Iowan Old Style"/>
                        </a:rPr>
                        <a:t>Anything that increases future behaviour</a:t>
                      </a:r>
                    </a:p>
                  </a:txBody>
                  <a:tcPr marL="45720" marR="45720" marT="45720" marB="45720" anchor="ctr" anchorCtr="0" horzOverflow="overflow"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800">
                          <a:solidFill>
                            <a:srgbClr val="5C5C5C"/>
                          </a:solidFill>
                          <a:sym typeface="Iowan Old Style"/>
                        </a:rPr>
                        <a:t>Anything that decreases future behaviour</a:t>
                      </a:r>
                    </a:p>
                  </a:txBody>
                  <a:tcPr marL="45720" marR="45720" marT="45720" marB="45720" anchor="ctr" anchorCtr="0" horzOverflow="overflow"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60" name="TextBox 4"/>
          <p:cNvSpPr txBox="1"/>
          <p:nvPr/>
        </p:nvSpPr>
        <p:spPr>
          <a:xfrm>
            <a:off x="942847" y="5250621"/>
            <a:ext cx="11119105" cy="1549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*We have no control over behaviour that has already occurred.  All we can do is manipulate the environment to make it more or less likely that that behaviour will occur again.</a:t>
            </a:r>
          </a:p>
        </p:txBody>
      </p:sp>
      <p:pic>
        <p:nvPicPr>
          <p:cNvPr id="161" name="positive-reinforcement-6400f942f0.jpg" descr="positive-reinforcement-6400f942f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56044" y="6296305"/>
            <a:ext cx="3389277" cy="33892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Line"/>
          <p:cNvSpPr/>
          <p:nvPr>
            <p:ph type="body" idx="13"/>
          </p:nvPr>
        </p:nvSpPr>
        <p:spPr>
          <a:prstGeom prst="line">
            <a:avLst/>
          </a:prstGeom>
        </p:spPr>
        <p:txBody>
          <a:bodyPr/>
          <a:lstStyle/>
          <a:p>
            <a:pPr marL="0" indent="0" defTabSz="457200">
              <a:spcBef>
                <a:spcPts val="0"/>
              </a:spcBef>
              <a:buSzTx/>
              <a:buFontTx/>
              <a:buNone/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64" name="Reinforcemen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spcBef>
                <a:spcPts val="2100"/>
              </a:spcBef>
              <a:defRPr sz="4836"/>
            </a:lvl1pPr>
          </a:lstStyle>
          <a:p>
            <a:pPr/>
            <a:r>
              <a:t>Reinforcement</a:t>
            </a:r>
          </a:p>
        </p:txBody>
      </p:sp>
      <p:pic>
        <p:nvPicPr>
          <p:cNvPr id="165" name="Positive Reinforcement - The Big Bang Theory.mp4" descr="Positive Reinforcement - The Big Bang Theory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454400" y="2590800"/>
            <a:ext cx="6096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128997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5C5C5C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9">
  <a:themeElements>
    <a:clrScheme name="New_Template9">
      <a:dk1>
        <a:srgbClr val="000000"/>
      </a:dk1>
      <a:lt1>
        <a:srgbClr val="FFFFFF"/>
      </a:lt1>
      <a:dk2>
        <a:srgbClr val="5C5C5C"/>
      </a:dk2>
      <a:lt2>
        <a:srgbClr val="CBCBCB"/>
      </a:lt2>
      <a:accent1>
        <a:srgbClr val="80989C"/>
      </a:accent1>
      <a:accent2>
        <a:srgbClr val="A8AB65"/>
      </a:accent2>
      <a:accent3>
        <a:srgbClr val="CBAC69"/>
      </a:accent3>
      <a:accent4>
        <a:srgbClr val="CF7330"/>
      </a:accent4>
      <a:accent5>
        <a:srgbClr val="B44C34"/>
      </a:accent5>
      <a:accent6>
        <a:srgbClr val="8C869B"/>
      </a:accent6>
      <a:hlink>
        <a:srgbClr val="0000FF"/>
      </a:hlink>
      <a:folHlink>
        <a:srgbClr val="FF00FF"/>
      </a:folHlink>
    </a:clrScheme>
    <a:fontScheme name="New_Template9">
      <a:majorFont>
        <a:latin typeface="DIN Condensed"/>
        <a:ea typeface="DIN Condensed"/>
        <a:cs typeface="DIN Condensed"/>
      </a:majorFont>
      <a:minorFont>
        <a:latin typeface="DIN Condensed"/>
        <a:ea typeface="DIN Condensed"/>
        <a:cs typeface="DIN Condensed"/>
      </a:minorFont>
    </a:fontScheme>
    <a:fmtScheme name="New_Template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hueOff val="-522454"/>
            <a:satOff val="1153"/>
            <a:lumOff val="13444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DIN Alternate"/>
            <a:ea typeface="DIN Alternate"/>
            <a:cs typeface="DIN Alternate"/>
            <a:sym typeface="DIN Alternat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747676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1400"/>
          </a:spcBef>
          <a:spcAft>
            <a:spcPts val="0"/>
          </a:spcAft>
          <a:buClrTx/>
          <a:buSzTx/>
          <a:buFontTx/>
          <a:buNone/>
          <a:tabLst/>
          <a:defRPr b="0" baseline="0" cap="none" i="1" spc="28" strike="noStrike" sz="2800" u="none" kumimoji="0" normalizeH="0">
            <a:ln>
              <a:noFill/>
            </a:ln>
            <a:solidFill>
              <a:srgbClr val="5C5C5C"/>
            </a:solidFill>
            <a:effectLst/>
            <a:uFillTx/>
            <a:latin typeface="Iowan Old Style"/>
            <a:ea typeface="Iowan Old Style"/>
            <a:cs typeface="Iowan Old Style"/>
            <a:sym typeface="Iowan Old Styl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